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Open Sans" charset="1" panose="00000000000000000000"/>
      <p:regular r:id="rId18"/>
    </p:embeddedFont>
    <p:embeddedFont>
      <p:font typeface="Open Sans Bold" charset="1" panose="00000000000000000000"/>
      <p:regular r:id="rId19"/>
    </p:embeddedFont>
    <p:embeddedFont>
      <p:font typeface="Open Sans Italics" charset="1" panose="00000000000000000000"/>
      <p:regular r:id="rId20"/>
    </p:embeddedFont>
    <p:embeddedFont>
      <p:font typeface="Open Sans Bold Italics" charset="1" panose="00000000000000000000"/>
      <p:regular r:id="rId21"/>
    </p:embeddedFont>
    <p:embeddedFont>
      <p:font typeface="Open Sans Light" charset="1" panose="00000000000000000000"/>
      <p:regular r:id="rId22"/>
    </p:embeddedFont>
    <p:embeddedFont>
      <p:font typeface="Open Sans Light Italics" charset="1" panose="00000000000000000000"/>
      <p:regular r:id="rId23"/>
    </p:embeddedFont>
    <p:embeddedFont>
      <p:font typeface="Open Sans Medium" charset="1" panose="00000000000000000000"/>
      <p:regular r:id="rId24"/>
    </p:embeddedFont>
    <p:embeddedFont>
      <p:font typeface="Open Sans Medium Italics" charset="1" panose="00000000000000000000"/>
      <p:regular r:id="rId25"/>
    </p:embeddedFont>
    <p:embeddedFont>
      <p:font typeface="Open Sans Semi-Bold" charset="1" panose="00000000000000000000"/>
      <p:regular r:id="rId26"/>
    </p:embeddedFont>
    <p:embeddedFont>
      <p:font typeface="Open Sans Semi-Bold Italics" charset="1" panose="00000000000000000000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403" r="0" b="-343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1EA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-10800000">
            <a:off x="0" y="7076995"/>
            <a:ext cx="6476704" cy="330802"/>
          </a:xfrm>
          <a:custGeom>
            <a:avLst/>
            <a:gdLst/>
            <a:ahLst/>
            <a:cxnLst/>
            <a:rect r="r" b="b" t="t" l="l"/>
            <a:pathLst>
              <a:path h="330802" w="6476704">
                <a:moveTo>
                  <a:pt x="0" y="330802"/>
                </a:moveTo>
                <a:lnTo>
                  <a:pt x="6476704" y="330802"/>
                </a:lnTo>
                <a:lnTo>
                  <a:pt x="6476704" y="0"/>
                </a:lnTo>
                <a:lnTo>
                  <a:pt x="0" y="0"/>
                </a:lnTo>
                <a:lnTo>
                  <a:pt x="0" y="3308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1811296" y="7076995"/>
            <a:ext cx="6476704" cy="330802"/>
          </a:xfrm>
          <a:custGeom>
            <a:avLst/>
            <a:gdLst/>
            <a:ahLst/>
            <a:cxnLst/>
            <a:rect r="r" b="b" t="t" l="l"/>
            <a:pathLst>
              <a:path h="330802" w="6476704">
                <a:moveTo>
                  <a:pt x="6476704" y="330802"/>
                </a:moveTo>
                <a:lnTo>
                  <a:pt x="0" y="330802"/>
                </a:lnTo>
                <a:lnTo>
                  <a:pt x="0" y="0"/>
                </a:lnTo>
                <a:lnTo>
                  <a:pt x="6476704" y="0"/>
                </a:lnTo>
                <a:lnTo>
                  <a:pt x="6476704" y="3308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90140" y="2349962"/>
            <a:ext cx="5907720" cy="707654"/>
            <a:chOff x="0" y="0"/>
            <a:chExt cx="548398" cy="656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398" cy="65690"/>
            </a:xfrm>
            <a:custGeom>
              <a:avLst/>
              <a:gdLst/>
              <a:ahLst/>
              <a:cxnLst/>
              <a:rect r="r" b="b" t="t" l="l"/>
              <a:pathLst>
                <a:path h="65690" w="548398">
                  <a:moveTo>
                    <a:pt x="0" y="0"/>
                  </a:moveTo>
                  <a:lnTo>
                    <a:pt x="548398" y="0"/>
                  </a:lnTo>
                  <a:lnTo>
                    <a:pt x="548398" y="65690"/>
                  </a:lnTo>
                  <a:lnTo>
                    <a:pt x="0" y="65690"/>
                  </a:lnTo>
                  <a:close/>
                </a:path>
              </a:pathLst>
            </a:custGeom>
            <a:solidFill>
              <a:srgbClr val="FD86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8398" cy="103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0">
            <a:off x="11811296" y="2821383"/>
            <a:ext cx="6476704" cy="330802"/>
          </a:xfrm>
          <a:custGeom>
            <a:avLst/>
            <a:gdLst/>
            <a:ahLst/>
            <a:cxnLst/>
            <a:rect r="r" b="b" t="t" l="l"/>
            <a:pathLst>
              <a:path h="330802" w="6476704">
                <a:moveTo>
                  <a:pt x="0" y="330801"/>
                </a:moveTo>
                <a:lnTo>
                  <a:pt x="6476704" y="330801"/>
                </a:lnTo>
                <a:lnTo>
                  <a:pt x="6476704" y="0"/>
                </a:lnTo>
                <a:lnTo>
                  <a:pt x="0" y="0"/>
                </a:lnTo>
                <a:lnTo>
                  <a:pt x="0" y="3308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0" y="2821383"/>
            <a:ext cx="6476704" cy="330802"/>
          </a:xfrm>
          <a:custGeom>
            <a:avLst/>
            <a:gdLst/>
            <a:ahLst/>
            <a:cxnLst/>
            <a:rect r="r" b="b" t="t" l="l"/>
            <a:pathLst>
              <a:path h="330802" w="6476704">
                <a:moveTo>
                  <a:pt x="6476704" y="330801"/>
                </a:moveTo>
                <a:lnTo>
                  <a:pt x="0" y="330801"/>
                </a:lnTo>
                <a:lnTo>
                  <a:pt x="0" y="0"/>
                </a:lnTo>
                <a:lnTo>
                  <a:pt x="6476704" y="0"/>
                </a:lnTo>
                <a:lnTo>
                  <a:pt x="6476704" y="3308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24806" y="3000465"/>
            <a:ext cx="14038388" cy="385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9"/>
              </a:lnSpc>
              <a:spcBef>
                <a:spcPct val="0"/>
              </a:spcBef>
            </a:pPr>
            <a:r>
              <a:rPr lang="en-US" sz="22507">
                <a:solidFill>
                  <a:srgbClr val="F1EAE7"/>
                </a:solidFill>
                <a:latin typeface="Anton"/>
              </a:rPr>
              <a:t>TAG ALONG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72822" y="7185413"/>
            <a:ext cx="5142356" cy="39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0"/>
              </a:lnSpc>
              <a:spcBef>
                <a:spcPct val="0"/>
              </a:spcBef>
            </a:pPr>
            <a:r>
              <a:rPr lang="en-US" sz="2329">
                <a:solidFill>
                  <a:srgbClr val="F5F9FC"/>
                </a:solidFill>
                <a:latin typeface="Canva Sans"/>
              </a:rPr>
              <a:t>Affordable rides &amp; Make new friends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39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D8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15171" y="202584"/>
            <a:ext cx="9855273" cy="11035934"/>
            <a:chOff x="0" y="0"/>
            <a:chExt cx="6350000" cy="7110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FD8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782816"/>
            <a:ext cx="9094824" cy="10184384"/>
            <a:chOff x="0" y="0"/>
            <a:chExt cx="6350000" cy="7110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26044" t="0" r="-6069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0623126" y="409830"/>
            <a:ext cx="7302640" cy="372987"/>
          </a:xfrm>
          <a:custGeom>
            <a:avLst/>
            <a:gdLst/>
            <a:ahLst/>
            <a:cxnLst/>
            <a:rect r="r" b="b" t="t" l="l"/>
            <a:pathLst>
              <a:path h="372987" w="7302640">
                <a:moveTo>
                  <a:pt x="7302640" y="0"/>
                </a:moveTo>
                <a:lnTo>
                  <a:pt x="0" y="0"/>
                </a:lnTo>
                <a:lnTo>
                  <a:pt x="0" y="372986"/>
                </a:lnTo>
                <a:lnTo>
                  <a:pt x="7302640" y="372986"/>
                </a:lnTo>
                <a:lnTo>
                  <a:pt x="73026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43061" y="931751"/>
            <a:ext cx="3502802" cy="341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1EAE7"/>
                </a:solidFill>
                <a:latin typeface="Anton"/>
              </a:rPr>
              <a:t>LOOK BACK AT THE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70788" y="4576652"/>
            <a:ext cx="6316239" cy="51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1384" indent="-210692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F1EAE7"/>
                </a:solidFill>
                <a:latin typeface="Open Sans"/>
              </a:rPr>
              <a:t>Enter Tag Along: a transformative solution designed to bridge the transportation gap within university communities.</a:t>
            </a:r>
          </a:p>
          <a:p>
            <a:pPr algn="just" marL="421384" indent="-210692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F1EAE7"/>
                </a:solidFill>
                <a:latin typeface="Open Sans"/>
              </a:rPr>
              <a:t>Tag Along provides a dynamic platform where members with vehicles can seamlessly connect with those in need of transportation. </a:t>
            </a:r>
          </a:p>
          <a:p>
            <a:pPr algn="just" marL="421384" indent="-210692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F1EAE7"/>
                </a:solidFill>
                <a:latin typeface="Open Sans"/>
              </a:rPr>
              <a:t>A user with a car posts details about an upcoming journey, including the starting point, destination, date, fuel price, available seats, car type, and luggage space. </a:t>
            </a:r>
          </a:p>
          <a:p>
            <a:pPr algn="just" marL="421384" indent="-210692" lvl="1">
              <a:lnSpc>
                <a:spcPts val="2732"/>
              </a:lnSpc>
              <a:buFont typeface="Arial"/>
              <a:buChar char="•"/>
            </a:pPr>
            <a:r>
              <a:rPr lang="en-US" sz="1951">
                <a:solidFill>
                  <a:srgbClr val="F1EAE7"/>
                </a:solidFill>
                <a:latin typeface="Open Sans"/>
              </a:rPr>
              <a:t>Meanwhile, fellow members can effortlessly search for rides matching their destinations, assess the date and pricing compatibility, and simply tag along by sending a request.</a:t>
            </a:r>
          </a:p>
          <a:p>
            <a:pPr>
              <a:lnSpc>
                <a:spcPts val="273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39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6599" y="1181100"/>
            <a:ext cx="10233326" cy="8400258"/>
            <a:chOff x="0" y="0"/>
            <a:chExt cx="8662403" cy="711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62403" cy="7110730"/>
            </a:xfrm>
            <a:custGeom>
              <a:avLst/>
              <a:gdLst/>
              <a:ahLst/>
              <a:cxnLst/>
              <a:rect r="r" b="b" t="t" l="l"/>
              <a:pathLst>
                <a:path h="7110730" w="8662403">
                  <a:moveTo>
                    <a:pt x="8662403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8662403" y="0"/>
                  </a:lnTo>
                  <a:close/>
                </a:path>
              </a:pathLst>
            </a:custGeom>
            <a:solidFill>
              <a:srgbClr val="FD8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329715" y="1181100"/>
            <a:ext cx="10007094" cy="8229600"/>
            <a:chOff x="0" y="0"/>
            <a:chExt cx="8646562" cy="71107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46562" cy="7110730"/>
            </a:xfrm>
            <a:custGeom>
              <a:avLst/>
              <a:gdLst/>
              <a:ahLst/>
              <a:cxnLst/>
              <a:rect r="r" b="b" t="t" l="l"/>
              <a:pathLst>
                <a:path h="7110730" w="8646562">
                  <a:moveTo>
                    <a:pt x="8646562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8646562" y="0"/>
                  </a:lnTo>
                  <a:close/>
                </a:path>
              </a:pathLst>
            </a:custGeom>
            <a:blipFill>
              <a:blip r:embed="rId2"/>
              <a:stretch>
                <a:fillRect l="-43890" t="0" r="-9602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D86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028700" y="898403"/>
            <a:ext cx="6052425" cy="309131"/>
          </a:xfrm>
          <a:custGeom>
            <a:avLst/>
            <a:gdLst/>
            <a:ahLst/>
            <a:cxnLst/>
            <a:rect r="r" b="b" t="t" l="l"/>
            <a:pathLst>
              <a:path h="309131" w="6052425">
                <a:moveTo>
                  <a:pt x="6052425" y="0"/>
                </a:moveTo>
                <a:lnTo>
                  <a:pt x="0" y="0"/>
                </a:lnTo>
                <a:lnTo>
                  <a:pt x="0" y="309131"/>
                </a:lnTo>
                <a:lnTo>
                  <a:pt x="6052425" y="309131"/>
                </a:lnTo>
                <a:lnTo>
                  <a:pt x="60524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9617" y="1244304"/>
            <a:ext cx="5441508" cy="226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1EAE7"/>
                </a:solidFill>
                <a:latin typeface="Anton"/>
              </a:rPr>
              <a:t>MIDTERM PROGRESS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9781" y="3878009"/>
            <a:ext cx="7230263" cy="678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0008" indent="-180004" lvl="1">
              <a:lnSpc>
                <a:spcPts val="2334"/>
              </a:lnSpc>
              <a:buFont typeface="Arial"/>
              <a:buChar char="•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Progress began with the development of a Figma model to conceptualize the website's layout and design.</a:t>
            </a:r>
          </a:p>
          <a:p>
            <a:pPr algn="just" marL="360008" indent="-180004" lvl="1">
              <a:lnSpc>
                <a:spcPts val="2334"/>
              </a:lnSpc>
              <a:buFont typeface="Arial"/>
              <a:buChar char="•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Front-end development commenced, focusing on key components such as the landing page, login, and sign-up using React.</a:t>
            </a:r>
          </a:p>
          <a:p>
            <a:pPr algn="just" marL="360008" indent="-180004" lvl="1">
              <a:lnSpc>
                <a:spcPts val="2334"/>
              </a:lnSpc>
              <a:buFont typeface="Arial"/>
              <a:buChar char="•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Backend development paralleled front-end efforts, utilizing Django for implementation.</a:t>
            </a:r>
          </a:p>
          <a:p>
            <a:pPr algn="just" marL="360008" indent="-180004" lvl="1">
              <a:lnSpc>
                <a:spcPts val="2334"/>
              </a:lnSpc>
              <a:buFont typeface="Arial"/>
              <a:buChar char="•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User Story #1 aimed to establish fundamental features for user login and registration.</a:t>
            </a:r>
          </a:p>
          <a:p>
            <a:pPr algn="just" marL="720016" indent="-240005" lvl="2">
              <a:lnSpc>
                <a:spcPts val="2334"/>
              </a:lnSpc>
              <a:buFont typeface="Arial"/>
              <a:buChar char="⚬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Dev Tasks included:</a:t>
            </a:r>
          </a:p>
          <a:p>
            <a:pPr algn="just" marL="1080024" indent="-270006" lvl="3">
              <a:lnSpc>
                <a:spcPts val="2334"/>
              </a:lnSpc>
              <a:buFont typeface="Arial"/>
              <a:buChar char="￭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Creation of UI for the User Authentication Page - Login Page.</a:t>
            </a:r>
          </a:p>
          <a:p>
            <a:pPr algn="just" marL="1080024" indent="-270006" lvl="3">
              <a:lnSpc>
                <a:spcPts val="2334"/>
              </a:lnSpc>
              <a:buFont typeface="Arial"/>
              <a:buChar char="￭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Backend implementation for user authentication on the Login Page.</a:t>
            </a:r>
          </a:p>
          <a:p>
            <a:pPr algn="just" marL="1080024" indent="-270006" lvl="3">
              <a:lnSpc>
                <a:spcPts val="2334"/>
              </a:lnSpc>
              <a:buFont typeface="Arial"/>
              <a:buChar char="￭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Design and implementation of UI for the User Authentication Page - Registration Page.</a:t>
            </a:r>
          </a:p>
          <a:p>
            <a:pPr algn="just" marL="1080024" indent="-270006" lvl="3">
              <a:lnSpc>
                <a:spcPts val="2334"/>
              </a:lnSpc>
              <a:buFont typeface="Arial"/>
              <a:buChar char="￭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Backend development for user registration.</a:t>
            </a:r>
          </a:p>
          <a:p>
            <a:pPr algn="just" marL="1080024" indent="-270006" lvl="3">
              <a:lnSpc>
                <a:spcPts val="2334"/>
              </a:lnSpc>
              <a:buFont typeface="Arial"/>
              <a:buChar char="￭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Integration of UI elements for login functionality.</a:t>
            </a:r>
          </a:p>
          <a:p>
            <a:pPr algn="just" marL="1080024" indent="-270006" lvl="3">
              <a:lnSpc>
                <a:spcPts val="2334"/>
              </a:lnSpc>
              <a:buFont typeface="Arial"/>
              <a:buChar char="￭"/>
            </a:pPr>
            <a:r>
              <a:rPr lang="en-US" sz="1667">
                <a:solidFill>
                  <a:srgbClr val="F1EAE7"/>
                </a:solidFill>
                <a:latin typeface="Canva Sans"/>
              </a:rPr>
              <a:t>Backend setup for the login feature.</a:t>
            </a:r>
          </a:p>
          <a:p>
            <a:pPr algn="ctr">
              <a:lnSpc>
                <a:spcPts val="2334"/>
              </a:lnSpc>
            </a:pPr>
          </a:p>
          <a:p>
            <a:pPr algn="ctr">
              <a:lnSpc>
                <a:spcPts val="2334"/>
              </a:lnSpc>
            </a:pPr>
          </a:p>
          <a:p>
            <a:pPr algn="ctr">
              <a:lnSpc>
                <a:spcPts val="2334"/>
              </a:lnSpc>
            </a:pPr>
          </a:p>
          <a:p>
            <a:pPr algn="ctr">
              <a:lnSpc>
                <a:spcPts val="2334"/>
              </a:lnSpc>
            </a:pPr>
          </a:p>
          <a:p>
            <a:pPr algn="ctr">
              <a:lnSpc>
                <a:spcPts val="23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39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D8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67809" y="2342873"/>
            <a:ext cx="5002012" cy="5601253"/>
            <a:chOff x="0" y="0"/>
            <a:chExt cx="6350000" cy="7110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FD86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0997333" y="478243"/>
            <a:ext cx="7109550" cy="363125"/>
          </a:xfrm>
          <a:custGeom>
            <a:avLst/>
            <a:gdLst/>
            <a:ahLst/>
            <a:cxnLst/>
            <a:rect r="r" b="b" t="t" l="l"/>
            <a:pathLst>
              <a:path h="363125" w="7109550">
                <a:moveTo>
                  <a:pt x="7109550" y="0"/>
                </a:moveTo>
                <a:lnTo>
                  <a:pt x="0" y="0"/>
                </a:lnTo>
                <a:lnTo>
                  <a:pt x="0" y="363124"/>
                </a:lnTo>
                <a:lnTo>
                  <a:pt x="7109550" y="363124"/>
                </a:lnTo>
                <a:lnTo>
                  <a:pt x="71095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327" y="760927"/>
            <a:ext cx="6390715" cy="4146647"/>
          </a:xfrm>
          <a:custGeom>
            <a:avLst/>
            <a:gdLst/>
            <a:ahLst/>
            <a:cxnLst/>
            <a:rect r="r" b="b" t="t" l="l"/>
            <a:pathLst>
              <a:path h="4146647" w="6390715">
                <a:moveTo>
                  <a:pt x="0" y="0"/>
                </a:moveTo>
                <a:lnTo>
                  <a:pt x="6390715" y="0"/>
                </a:lnTo>
                <a:lnTo>
                  <a:pt x="6390715" y="4146648"/>
                </a:lnTo>
                <a:lnTo>
                  <a:pt x="0" y="414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01406" y="5863322"/>
            <a:ext cx="6353273" cy="4075684"/>
          </a:xfrm>
          <a:custGeom>
            <a:avLst/>
            <a:gdLst/>
            <a:ahLst/>
            <a:cxnLst/>
            <a:rect r="r" b="b" t="t" l="l"/>
            <a:pathLst>
              <a:path h="4075684" w="6353273">
                <a:moveTo>
                  <a:pt x="0" y="0"/>
                </a:moveTo>
                <a:lnTo>
                  <a:pt x="6353273" y="0"/>
                </a:lnTo>
                <a:lnTo>
                  <a:pt x="6353273" y="4075685"/>
                </a:lnTo>
                <a:lnTo>
                  <a:pt x="0" y="4075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97333" y="904875"/>
            <a:ext cx="6523374" cy="226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1EAE7"/>
                </a:solidFill>
                <a:latin typeface="Anton"/>
              </a:rPr>
              <a:t>CURRENT/FUTURE  MODIFICATIONS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97333" y="3321051"/>
            <a:ext cx="7004621" cy="682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3577" indent="-181788" lvl="1">
              <a:lnSpc>
                <a:spcPts val="2357"/>
              </a:lnSpc>
              <a:buAutoNum type="arabicPeriod" startAt="1"/>
            </a:pPr>
            <a:r>
              <a:rPr lang="en-US" sz="1684">
                <a:solidFill>
                  <a:srgbClr val="F1EAE7"/>
                </a:solidFill>
                <a:latin typeface="Open Sans Semi-Bold"/>
              </a:rPr>
              <a:t>Dashboard Development: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Create user-friendly interface.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Implement ride search feature.</a:t>
            </a:r>
          </a:p>
          <a:p>
            <a:pPr marL="363577" indent="-181788" lvl="1">
              <a:lnSpc>
                <a:spcPts val="2357"/>
              </a:lnSpc>
              <a:buAutoNum type="arabicPeriod" startAt="1"/>
            </a:pPr>
            <a:r>
              <a:rPr lang="en-US" sz="1684">
                <a:solidFill>
                  <a:srgbClr val="F1EAE7"/>
                </a:solidFill>
                <a:latin typeface="Open Sans Semi-Bold"/>
              </a:rPr>
              <a:t>Detailed Ride View: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Design and implement detailed ride view dashboard.</a:t>
            </a:r>
          </a:p>
          <a:p>
            <a:pPr marL="363577" indent="-181788" lvl="1">
              <a:lnSpc>
                <a:spcPts val="2357"/>
              </a:lnSpc>
              <a:buAutoNum type="arabicPeriod" startAt="1"/>
            </a:pPr>
            <a:r>
              <a:rPr lang="en-US" sz="1684">
                <a:solidFill>
                  <a:srgbClr val="F1EAE7"/>
                </a:solidFill>
                <a:latin typeface="Open Sans Semi-Bold"/>
              </a:rPr>
              <a:t>Backend Integration: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Develop APIs for data retrieval.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Ensure secure data transmission.</a:t>
            </a:r>
          </a:p>
          <a:p>
            <a:pPr marL="363577" indent="-181788" lvl="1">
              <a:lnSpc>
                <a:spcPts val="2357"/>
              </a:lnSpc>
              <a:buAutoNum type="arabicPeriod" startAt="1"/>
            </a:pPr>
            <a:r>
              <a:rPr lang="en-US" sz="1684">
                <a:solidFill>
                  <a:srgbClr val="F1EAE7"/>
                </a:solidFill>
                <a:latin typeface="Open Sans Semi-Bold"/>
              </a:rPr>
              <a:t>User Interaction: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Enable ride requests, acceptances, and messaging.</a:t>
            </a:r>
          </a:p>
          <a:p>
            <a:pPr marL="363577" indent="-181788" lvl="1">
              <a:lnSpc>
                <a:spcPts val="2357"/>
              </a:lnSpc>
              <a:buAutoNum type="arabicPeriod" startAt="1"/>
            </a:pPr>
            <a:r>
              <a:rPr lang="en-US" sz="1684">
                <a:solidFill>
                  <a:srgbClr val="F1EAE7"/>
                </a:solidFill>
                <a:latin typeface="Open Sans Semi-Bold"/>
              </a:rPr>
              <a:t>Real-time Updates: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Integrate real-time notifications.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Utilize WebSockets for communication.</a:t>
            </a:r>
          </a:p>
          <a:p>
            <a:pPr marL="363577" indent="-181788" lvl="1">
              <a:lnSpc>
                <a:spcPts val="2357"/>
              </a:lnSpc>
              <a:buAutoNum type="arabicPeriod" startAt="1"/>
            </a:pPr>
            <a:r>
              <a:rPr lang="en-US" sz="1684">
                <a:solidFill>
                  <a:srgbClr val="F1EAE7"/>
                </a:solidFill>
                <a:latin typeface="Open Sans Semi-Bold"/>
              </a:rPr>
              <a:t>Testing and QA: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Conduct comprehensive testing.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Gather user feedback.</a:t>
            </a:r>
          </a:p>
          <a:p>
            <a:pPr marL="363577" indent="-181788" lvl="1">
              <a:lnSpc>
                <a:spcPts val="2357"/>
              </a:lnSpc>
              <a:buAutoNum type="arabicPeriod" startAt="1"/>
            </a:pPr>
            <a:r>
              <a:rPr lang="en-US" sz="1684">
                <a:solidFill>
                  <a:srgbClr val="F1EAE7"/>
                </a:solidFill>
                <a:latin typeface="Open Sans Semi-Bold"/>
              </a:rPr>
              <a:t>Documentation and Training: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Prepare usage documentation.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Provide user training sessions.</a:t>
            </a:r>
          </a:p>
          <a:p>
            <a:pPr marL="363577" indent="-181788" lvl="1">
              <a:lnSpc>
                <a:spcPts val="2357"/>
              </a:lnSpc>
              <a:buAutoNum type="arabicPeriod" startAt="1"/>
            </a:pPr>
            <a:r>
              <a:rPr lang="en-US" sz="1684">
                <a:solidFill>
                  <a:srgbClr val="F1EAE7"/>
                </a:solidFill>
                <a:latin typeface="Open Sans Semi-Bold"/>
              </a:rPr>
              <a:t>Feedback and Improvement: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Iterate based on user feedback.</a:t>
            </a:r>
          </a:p>
          <a:p>
            <a:pPr marL="727154" indent="-242385" lvl="2">
              <a:lnSpc>
                <a:spcPts val="2357"/>
              </a:lnSpc>
              <a:buFont typeface="Arial"/>
              <a:buChar char="⚬"/>
            </a:pPr>
            <a:r>
              <a:rPr lang="en-US" sz="1684">
                <a:solidFill>
                  <a:srgbClr val="F1EAE7"/>
                </a:solidFill>
                <a:latin typeface="Open Sans"/>
              </a:rPr>
              <a:t>Enhance usability and features.</a:t>
            </a:r>
          </a:p>
          <a:p>
            <a:pPr>
              <a:lnSpc>
                <a:spcPts val="23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39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D8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86716" y="3021288"/>
            <a:ext cx="3942307" cy="3985177"/>
            <a:chOff x="0" y="0"/>
            <a:chExt cx="5956300" cy="602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solidFill>
              <a:srgbClr val="FD86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0348724" y="356857"/>
            <a:ext cx="6116562" cy="312407"/>
          </a:xfrm>
          <a:custGeom>
            <a:avLst/>
            <a:gdLst/>
            <a:ahLst/>
            <a:cxnLst/>
            <a:rect r="r" b="b" t="t" l="l"/>
            <a:pathLst>
              <a:path h="312407" w="6116562">
                <a:moveTo>
                  <a:pt x="6116563" y="0"/>
                </a:moveTo>
                <a:lnTo>
                  <a:pt x="0" y="0"/>
                </a:lnTo>
                <a:lnTo>
                  <a:pt x="0" y="312407"/>
                </a:lnTo>
                <a:lnTo>
                  <a:pt x="6116563" y="312407"/>
                </a:lnTo>
                <a:lnTo>
                  <a:pt x="61165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7518" y="4139304"/>
            <a:ext cx="13339585" cy="4084254"/>
          </a:xfrm>
          <a:custGeom>
            <a:avLst/>
            <a:gdLst/>
            <a:ahLst/>
            <a:cxnLst/>
            <a:rect r="r" b="b" t="t" l="l"/>
            <a:pathLst>
              <a:path h="4084254" w="13339585">
                <a:moveTo>
                  <a:pt x="0" y="0"/>
                </a:moveTo>
                <a:lnTo>
                  <a:pt x="13339585" y="0"/>
                </a:lnTo>
                <a:lnTo>
                  <a:pt x="13339585" y="4084254"/>
                </a:lnTo>
                <a:lnTo>
                  <a:pt x="0" y="4084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17" r="0" b="0"/>
            </a:stretch>
          </a:blipFill>
          <a:ln w="38100" cap="sq">
            <a:solidFill>
              <a:srgbClr val="F5F9FC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1220696" y="819150"/>
            <a:ext cx="7766939" cy="187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52"/>
              </a:lnSpc>
              <a:spcBef>
                <a:spcPct val="0"/>
              </a:spcBef>
            </a:pPr>
            <a:r>
              <a:rPr lang="en-US" sz="10966">
                <a:solidFill>
                  <a:srgbClr val="F1EAE7"/>
                </a:solidFill>
                <a:latin typeface="Anton"/>
              </a:rPr>
              <a:t>DEMO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39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10525" y="5359498"/>
            <a:ext cx="4937027" cy="493702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6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010525" y="-547001"/>
            <a:ext cx="10296525" cy="1029652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683" t="0" r="-1143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45384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290538" y="1235192"/>
            <a:ext cx="2949062" cy="150625"/>
          </a:xfrm>
          <a:custGeom>
            <a:avLst/>
            <a:gdLst/>
            <a:ahLst/>
            <a:cxnLst/>
            <a:rect r="r" b="b" t="t" l="l"/>
            <a:pathLst>
              <a:path h="150625" w="2949062">
                <a:moveTo>
                  <a:pt x="2949062" y="0"/>
                </a:moveTo>
                <a:lnTo>
                  <a:pt x="0" y="0"/>
                </a:lnTo>
                <a:lnTo>
                  <a:pt x="0" y="150625"/>
                </a:lnTo>
                <a:lnTo>
                  <a:pt x="2949062" y="150625"/>
                </a:lnTo>
                <a:lnTo>
                  <a:pt x="29490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0538" y="1368336"/>
            <a:ext cx="5321997" cy="129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19"/>
              </a:lnSpc>
              <a:spcBef>
                <a:spcPct val="0"/>
              </a:spcBef>
            </a:pPr>
            <a:r>
              <a:rPr lang="en-US" sz="7514">
                <a:solidFill>
                  <a:srgbClr val="F1EAE7"/>
                </a:solidFill>
                <a:latin typeface="Anton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0538" y="3584219"/>
            <a:ext cx="5321997" cy="513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90"/>
              </a:lnSpc>
            </a:pPr>
            <a:r>
              <a:rPr lang="en-US" sz="1636">
                <a:solidFill>
                  <a:srgbClr val="F1EAE7"/>
                </a:solidFill>
                <a:latin typeface="Open Sans"/>
              </a:rPr>
              <a:t>The project aims to revolutionize transportation within university communities through the development of Tag Along, a dynamic platform connecting users with available rides. </a:t>
            </a:r>
          </a:p>
          <a:p>
            <a:pPr algn="just">
              <a:lnSpc>
                <a:spcPts val="2290"/>
              </a:lnSpc>
            </a:pPr>
            <a:r>
              <a:rPr lang="en-US" sz="1636">
                <a:solidFill>
                  <a:srgbClr val="F1EAE7"/>
                </a:solidFill>
                <a:latin typeface="Open Sans"/>
              </a:rPr>
              <a:t>By implementing key features such as a user-friendly dashboard with ride search functionality and detailed ride views, the project enhances user experience and accessibility. </a:t>
            </a:r>
          </a:p>
          <a:p>
            <a:pPr algn="just">
              <a:lnSpc>
                <a:spcPts val="2290"/>
              </a:lnSpc>
            </a:pPr>
            <a:r>
              <a:rPr lang="en-US" sz="1636">
                <a:solidFill>
                  <a:srgbClr val="F1EAE7"/>
                </a:solidFill>
                <a:latin typeface="Open Sans"/>
              </a:rPr>
              <a:t>With backend integration ensuring secure data management and real-time updates facilitating seamless communication, Tag Along offers a comprehensive solution for users seeking affordable rides and social connections.</a:t>
            </a:r>
          </a:p>
          <a:p>
            <a:pPr algn="just">
              <a:lnSpc>
                <a:spcPts val="2290"/>
              </a:lnSpc>
              <a:spcBef>
                <a:spcPct val="0"/>
              </a:spcBef>
            </a:pPr>
            <a:r>
              <a:rPr lang="en-US" sz="1636">
                <a:solidFill>
                  <a:srgbClr val="F1EAE7"/>
                </a:solidFill>
                <a:latin typeface="Open Sans"/>
              </a:rPr>
              <a:t> Through rigorous testing, documentation, and iterative improvements based on user feedback, the project ensures the delivery of a high-quality and user-centric platform, poised to make a significant impact in university transportation ecosystems.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39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D86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4854" cy="419398"/>
            </a:xfrm>
            <a:custGeom>
              <a:avLst/>
              <a:gdLst/>
              <a:ahLst/>
              <a:cxnLst/>
              <a:rect r="r" b="b" t="t" l="l"/>
              <a:pathLst>
                <a:path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FD86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7338" y="3370077"/>
            <a:ext cx="3443729" cy="3481177"/>
            <a:chOff x="0" y="0"/>
            <a:chExt cx="5956300" cy="6021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2"/>
              <a:stretch>
                <a:fillRect l="0" t="-9502" r="0" b="-6605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13870" y="3370077"/>
            <a:ext cx="3443729" cy="3481177"/>
            <a:chOff x="0" y="0"/>
            <a:chExt cx="5956300" cy="6021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3"/>
              <a:stretch>
                <a:fillRect l="0" t="-22471" r="0" b="-2247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330401" y="3370077"/>
            <a:ext cx="3443729" cy="3481177"/>
            <a:chOff x="0" y="0"/>
            <a:chExt cx="5956300" cy="6021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4"/>
              <a:stretch>
                <a:fillRect l="0" t="-5655" r="0" b="-10852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146933" y="3370077"/>
            <a:ext cx="3443729" cy="3481177"/>
            <a:chOff x="0" y="0"/>
            <a:chExt cx="5956300" cy="6021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5"/>
              <a:stretch>
                <a:fillRect l="-28542" t="-26273" r="-785" b="-44309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true" flipV="false" rot="0">
            <a:off x="5513870" y="1028700"/>
            <a:ext cx="8498566" cy="434069"/>
          </a:xfrm>
          <a:custGeom>
            <a:avLst/>
            <a:gdLst/>
            <a:ahLst/>
            <a:cxnLst/>
            <a:rect r="r" b="b" t="t" l="l"/>
            <a:pathLst>
              <a:path h="434069" w="8498566">
                <a:moveTo>
                  <a:pt x="8498566" y="0"/>
                </a:moveTo>
                <a:lnTo>
                  <a:pt x="0" y="0"/>
                </a:lnTo>
                <a:lnTo>
                  <a:pt x="0" y="434069"/>
                </a:lnTo>
                <a:lnTo>
                  <a:pt x="8498566" y="434069"/>
                </a:lnTo>
                <a:lnTo>
                  <a:pt x="84985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51442" y="7098904"/>
            <a:ext cx="273552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1EAE7"/>
                </a:solidFill>
                <a:latin typeface="Open Sans Bold"/>
              </a:rPr>
              <a:t>Christopher Mukkungal Geever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67974" y="7098904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1EAE7"/>
                </a:solidFill>
                <a:latin typeface="Open Sans Bold"/>
              </a:rPr>
              <a:t>Naga Sai Praneeth Bayana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84506" y="7098904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1EAE7"/>
                </a:solidFill>
                <a:latin typeface="Open Sans Bold"/>
              </a:rPr>
              <a:t>Bala Krishna Veligatla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55141" y="7098904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1EAE7"/>
                </a:solidFill>
                <a:latin typeface="Open Sans Bold"/>
              </a:rPr>
              <a:t>Neha Rajeeva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84590" y="1726600"/>
            <a:ext cx="6318820" cy="111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1EAE7"/>
                </a:solidFill>
                <a:latin typeface="Anton"/>
              </a:rPr>
              <a:t>MEET OUR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DAF_O8idSl0</dc:identifier>
  <dcterms:modified xsi:type="dcterms:W3CDTF">2011-08-01T06:04:30Z</dcterms:modified>
  <cp:revision>1</cp:revision>
  <dc:title>TAG ALONG</dc:title>
</cp:coreProperties>
</file>